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3" r:id="rId4"/>
    <p:sldId id="264" r:id="rId5"/>
    <p:sldId id="265" r:id="rId6"/>
    <p:sldId id="266" r:id="rId7"/>
    <p:sldId id="268" r:id="rId8"/>
    <p:sldId id="269" r:id="rId9"/>
    <p:sldId id="271" r:id="rId10"/>
    <p:sldId id="27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9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oft_PowerPoint_Logo.p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hamburg.de/elearning/werkzeuge/autorenwerkzeuge/powerpoint-2016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-hamburg.de/elearning/werkzeuge/autorenwerkzeuge/powerpoint-2019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hamburg.de/elearning/werkzeuge/veranstaltungsaufzeichnung/lecture2go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Bildcredits: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https://commons.wikimedia.org/wiki/File:Microsoft_PowerPoint_Logo.png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Begrüßung, kurzes Kennenlernen, Erwartungsabfrage / Erfahrungsstand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e0377cf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e0377cf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60bfa5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360bfa5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360bfa59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360bfa59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360bfa59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360bfa59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360bfa59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360bfa59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60bfa59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60bfa59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360bfa59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360bfa59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 2016 / nur Tonspur, sehr ähnlich: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https://www.uni-hamburg.de/elearning/werkzeuge/autorenwerkzeuge/powerpoint-2016.html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 2019 / inklusive Video &amp; Ausgabe nach mp4: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https://www.uni-hamburg.de/elearning/werkzeuge/autorenwerkzeuge/powerpoint-2019.html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360bfa59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360bfa59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360bfa59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360bfa59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Einrichten eines L2go-Accounts: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https://www.uni-hamburg.de/elearning/werkzeuge/veranstaltungsaufzeichnung/lecture2go.html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277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8316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167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5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6780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9122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6159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4867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3311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8705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455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3237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8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.uni-hamburg.de/inst/bib/publishing/e-righ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search.creativecommons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67315" y="479322"/>
            <a:ext cx="4689988" cy="276451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Powerpoint</a:t>
            </a:r>
            <a:r>
              <a:rPr lang="de-DE" dirty="0"/>
              <a:t> vertonen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967314" y="3341715"/>
            <a:ext cx="4702011" cy="92896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Input &amp; Praxis</a:t>
            </a:r>
          </a:p>
        </p:txBody>
      </p:sp>
      <p:pic>
        <p:nvPicPr>
          <p:cNvPr id="57" name="Google Shape;57;p13" descr="Ein Bild, das Text, Sportwettkampf, Sport, Basketball enthält.&#10;&#10;Automatisch generierte Beschreibung"/>
          <p:cNvPicPr preferRelativeResize="0"/>
          <p:nvPr/>
        </p:nvPicPr>
        <p:blipFill rotWithShape="1">
          <a:blip r:embed="rId3"/>
          <a:srcRect l="10419" t="7856" r="11473" b="16017"/>
          <a:stretch/>
        </p:blipFill>
        <p:spPr>
          <a:xfrm>
            <a:off x="475499" y="910702"/>
            <a:ext cx="3000986" cy="2924874"/>
          </a:xfrm>
          <a:prstGeom prst="rect">
            <a:avLst/>
          </a:prstGeom>
          <a:noFill/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325755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Kontakt &amp; Lizenz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Dieser Text steht unter der</a:t>
            </a:r>
            <a:r>
              <a:rPr lang="en" sz="1100" dirty="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u="sng" dirty="0">
                <a:solidFill>
                  <a:srgbClr val="0037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4.0-Lizenz</a:t>
            </a:r>
            <a:r>
              <a:rPr lang="en" sz="1100" dirty="0">
                <a:solidFill>
                  <a:srgbClr val="000000"/>
                </a:solidFill>
              </a:rPr>
              <a:t>. Der Name der Urheberin soll bei einer Weiterverwendung wie folgt genannt werden: Katharina Mosene</a:t>
            </a:r>
            <a:r>
              <a:rPr lang="en" sz="1100" i="1" dirty="0">
                <a:solidFill>
                  <a:srgbClr val="4E4E4E"/>
                </a:solidFill>
              </a:rPr>
              <a:t> </a:t>
            </a:r>
            <a:r>
              <a:rPr lang="en" sz="1100" dirty="0">
                <a:solidFill>
                  <a:srgbClr val="000000"/>
                </a:solidFill>
              </a:rPr>
              <a:t>für die Open Education and Software Association e.V. (OESA).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Bei Rückfragen oder Anmerkungen wenden Sie sich bitte an: 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</a:rPr>
              <a:t>info@oesa-ev.org</a:t>
            </a:r>
            <a:endParaRPr dirty="0"/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75" y="1540425"/>
            <a:ext cx="4476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 rotWithShape="1">
          <a:blip r:embed="rId5">
            <a:alphaModFix/>
          </a:blip>
          <a:srcRect l="10419" t="7856" r="11473" b="16017"/>
          <a:stretch/>
        </p:blipFill>
        <p:spPr>
          <a:xfrm>
            <a:off x="7749850" y="3876925"/>
            <a:ext cx="116205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Urheberrecht</a:t>
            </a:r>
            <a:endParaRPr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32920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Hintergrund: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https://www.inf.uni-hamburg.de/inst/bib/publishing/e-rights.html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Stellen Sie immer nur Ausschnitte, nie ganze Werke zur Verfügung und stellen Sie Ihre Lehrinhalte in einem geschützten Raum zur Verfügung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Achten Sie auf eine angemessene Zitation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Achten Sie Bildrechte, nutzen Sie alternativ lizenzfreie                                                                  Visualisierungen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ggf. Public-Domain oder CC-Lizenzen nutzen!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https://search.creativecommons.org/</a:t>
            </a:r>
            <a:r>
              <a:rPr lang="en" dirty="0"/>
              <a:t> 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Geben Sie Quellen an</a:t>
            </a:r>
            <a:endParaRPr dirty="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7925" y="2969750"/>
            <a:ext cx="3794375" cy="19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Erste Schritte</a:t>
            </a:r>
            <a:endParaRPr dirty="0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424241"/>
            <a:ext cx="8520600" cy="3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 dirty="0"/>
              <a:t>Achten Sie auf guten Ton; nutzen Sie ein Headset</a:t>
            </a:r>
            <a:endParaRPr sz="12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 dirty="0"/>
              <a:t>Begrüßen Sie Ihre Studierenden mit einem aktuellen persönlichen Foto oder Video von sich</a:t>
            </a:r>
            <a:endParaRPr sz="12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 dirty="0"/>
              <a:t>Beziehen Sie die Studierenden fortwährend mit ein (zB via individuellem Brainstorming, Sammeln von Assoziationen → ggf. im Nachgang einsenden)</a:t>
            </a:r>
            <a:endParaRPr sz="12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 dirty="0"/>
              <a:t>Nutzen Sie visuelle Elemente und vermeiden Sie Fließtext</a:t>
            </a:r>
            <a:endParaRPr sz="12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 dirty="0"/>
              <a:t>Achten Sie darauf, dass Sie nicht zu lange bei einer Folie verweilen bzw. dass die Tonspur nicht zu lang wird (je nach Inhalt max. 3 Minuten)</a:t>
            </a:r>
            <a:endParaRPr sz="12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 b="1" dirty="0"/>
              <a:t>Für die Aufnahme gibt es zwei Möglichkeiten:</a:t>
            </a:r>
            <a:endParaRPr sz="1200" b="1"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 dirty="0"/>
              <a:t>entweder Sie gehen Folie für Folie vor und ergänzen Schritt für Schritt die Audiodateien </a:t>
            </a:r>
            <a:endParaRPr sz="1200"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 dirty="0"/>
              <a:t>oder Sie nutzen die “Präsentation aufzeichnen”-Funktion, bei der Sie Ihre Präsentation wie gewohnt am Stück halten inkl. der Audioaufnahme</a:t>
            </a: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Tonspuren einzeln anlegen</a:t>
            </a:r>
            <a:endParaRPr dirty="0"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390809"/>
            <a:ext cx="8520600" cy="3178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Menü → “Einfügen” → “Audio” → “Audio aufzeichnen”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50" y="1790888"/>
            <a:ext cx="7916099" cy="108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/>
          <p:nvPr/>
        </p:nvSpPr>
        <p:spPr>
          <a:xfrm>
            <a:off x="6812100" y="1905825"/>
            <a:ext cx="658200" cy="4746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1132125" y="1683825"/>
            <a:ext cx="658200" cy="4746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075" y="2709525"/>
            <a:ext cx="36957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 descr="Bildschirmfoto 2020-03-30 um 14.54.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9" y="996888"/>
            <a:ext cx="3662865" cy="2706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22"/>
          <p:cNvGrpSpPr/>
          <p:nvPr/>
        </p:nvGrpSpPr>
        <p:grpSpPr>
          <a:xfrm>
            <a:off x="581001" y="480103"/>
            <a:ext cx="3223002" cy="4060797"/>
            <a:chOff x="5209807" y="1545249"/>
            <a:chExt cx="3512426" cy="4695648"/>
          </a:xfrm>
        </p:grpSpPr>
        <p:pic>
          <p:nvPicPr>
            <p:cNvPr id="121" name="Google Shape;121;p22" descr="Bildschirmfoto 2020-03-30 um 10.14.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09807" y="1545249"/>
              <a:ext cx="887039" cy="268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2" descr="Bildschirmfoto 2020-03-30 um 10.14.22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54901" y="4799478"/>
              <a:ext cx="1667332" cy="7117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2"/>
            <p:cNvSpPr/>
            <p:nvPr/>
          </p:nvSpPr>
          <p:spPr>
            <a:xfrm rot="-1585789">
              <a:off x="5967239" y="5415409"/>
              <a:ext cx="1193661" cy="5661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4" name="Google Shape;124;p22" descr="Bildschirmfoto 2020-03-30 um 10.13.53.png"/>
            <p:cNvPicPr preferRelativeResize="0"/>
            <p:nvPr/>
          </p:nvPicPr>
          <p:blipFill rotWithShape="1">
            <a:blip r:embed="rId6">
              <a:alphaModFix/>
            </a:blip>
            <a:srcRect t="6006"/>
            <a:stretch/>
          </p:blipFill>
          <p:spPr>
            <a:xfrm>
              <a:off x="5210311" y="1835940"/>
              <a:ext cx="1859290" cy="44049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Schritt für Schritt: Tonspuren einzeln anlegen</a:t>
            </a:r>
            <a:endParaRPr dirty="0"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699" y="148288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indent="-285750">
              <a:lnSpc>
                <a:spcPct val="100000"/>
              </a:lnSpc>
              <a:buSzPts val="1600"/>
            </a:pPr>
            <a:r>
              <a:rPr lang="en" sz="1600" dirty="0"/>
              <a:t>Klicken Sie auf den Aufnahme-Button, um mit dem Einsprechen zu beginnen</a:t>
            </a:r>
            <a:endParaRPr sz="1600" dirty="0"/>
          </a:p>
          <a:p>
            <a:pPr marL="412750" indent="-285750">
              <a:lnSpc>
                <a:spcPct val="100000"/>
              </a:lnSpc>
              <a:buSzPts val="1600"/>
            </a:pPr>
            <a:r>
              <a:rPr lang="en" sz="1600" dirty="0"/>
              <a:t>Pause-Button = anhalten &amp; fortsetzen</a:t>
            </a:r>
            <a:endParaRPr sz="1600" dirty="0"/>
          </a:p>
          <a:p>
            <a:pPr marL="412750" indent="-285750">
              <a:lnSpc>
                <a:spcPct val="100000"/>
              </a:lnSpc>
              <a:buSzPts val="1600"/>
            </a:pPr>
            <a:r>
              <a:rPr lang="en" sz="1600" dirty="0"/>
              <a:t>abschließen mit dem Beenden-Icon</a:t>
            </a:r>
            <a:endParaRPr sz="1600" dirty="0"/>
          </a:p>
          <a:p>
            <a:pPr marL="412750" indent="-285750">
              <a:lnSpc>
                <a:spcPct val="100000"/>
              </a:lnSpc>
              <a:buSzPts val="1600"/>
            </a:pPr>
            <a:r>
              <a:rPr lang="en" sz="1600" dirty="0"/>
              <a:t>Play-Button = probehören → dann “Speichern”</a:t>
            </a:r>
            <a:endParaRPr sz="1600" dirty="0"/>
          </a:p>
          <a:p>
            <a:pPr marL="412750" indent="-285750">
              <a:lnSpc>
                <a:spcPct val="100000"/>
              </a:lnSpc>
              <a:buSzPts val="1600"/>
            </a:pPr>
            <a:r>
              <a:rPr lang="en" sz="1600" dirty="0"/>
              <a:t>Lautsprecher-Icon mit Abspiel-Leiste erscheint auf Ihrer Folie (Größe und Lage können Sie variieren → Klick + Drag and Drop)</a:t>
            </a:r>
            <a:endParaRPr sz="1600" dirty="0"/>
          </a:p>
          <a:p>
            <a:pPr marL="412750" indent="-285750">
              <a:lnSpc>
                <a:spcPct val="100000"/>
              </a:lnSpc>
              <a:buSzPts val="1600"/>
            </a:pPr>
            <a:r>
              <a:rPr lang="en" sz="1600" dirty="0"/>
              <a:t>Achtung: Wenn Sie Ihre Tonspuren auf diese Weise hinzufügen, so müssen Ihre Studierenden beim Anschauen der Präsentation die Tonspur aktiv starten. </a:t>
            </a:r>
            <a:endParaRPr sz="1600" dirty="0"/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t="15316"/>
          <a:stretch/>
        </p:blipFill>
        <p:spPr>
          <a:xfrm>
            <a:off x="4274598" y="3473183"/>
            <a:ext cx="4557701" cy="122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Tonspur für Gesamtpräsentation aufnehmen</a:t>
            </a:r>
            <a:endParaRPr sz="2500" dirty="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352389"/>
            <a:ext cx="8520600" cy="3216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Menü →  “Bildschirmpräsentation” → “Bildschirmpräsentation aufzeichnen” </a:t>
            </a:r>
            <a:endParaRPr dirty="0"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4100"/>
            <a:ext cx="8317373" cy="12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/>
          <p:nvPr/>
        </p:nvSpPr>
        <p:spPr>
          <a:xfrm>
            <a:off x="4668950" y="1913500"/>
            <a:ext cx="1102200" cy="572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2999700" y="1621950"/>
            <a:ext cx="1102200" cy="367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860" y="2966749"/>
            <a:ext cx="4755361" cy="17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Tonspur für Gesamtpräsentation aufnehmen</a:t>
            </a:r>
            <a:endParaRPr dirty="0"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11699" y="1506071"/>
            <a:ext cx="8163789" cy="3062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dirty="0"/>
              <a:t>Start = Aufzeichnung des Tons → folienspezifische Audiodateien, die die Studierenden sich einzeln oder insgesamt anhören können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/>
              <a:t>jederzeit Pause möglich →  Pause-Icon + Klicken für fortsetzen 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/>
              <a:t>“Präsentation beenden” = speichern Ihrer Aufnahmen →  Lautsprecher-Icon auf jeder Folie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/>
              <a:t>Starten der Audiodatei ist an den Folienwechsel geknüpft </a:t>
            </a:r>
            <a:endParaRPr dirty="0"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763" y="3339799"/>
            <a:ext cx="24479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593" y="3037473"/>
            <a:ext cx="3723225" cy="1099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Bildschirmpräsentation mit Audio speichern</a:t>
            </a:r>
            <a:endParaRPr dirty="0"/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311700" y="1406177"/>
            <a:ext cx="8520600" cy="3162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ppsx-Format → “PowerPoint Bildschirmpräsentation (ppsx)” oder als mp4 (Gesamtpräsentation) </a:t>
            </a:r>
            <a:endParaRPr dirty="0"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50" y="2062800"/>
            <a:ext cx="3985274" cy="26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650" y="2062800"/>
            <a:ext cx="3857439" cy="266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Bildschirmpräsentation (16:9)</PresentationFormat>
  <Paragraphs>48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Rückblick</vt:lpstr>
      <vt:lpstr>Powerpoint vertonen</vt:lpstr>
      <vt:lpstr>Urheberrecht</vt:lpstr>
      <vt:lpstr>Erste Schritte</vt:lpstr>
      <vt:lpstr>Tonspuren einzeln anlegen</vt:lpstr>
      <vt:lpstr>PowerPoint-Präsentation</vt:lpstr>
      <vt:lpstr>Schritt für Schritt: Tonspuren einzeln anlegen</vt:lpstr>
      <vt:lpstr>Tonspur für Gesamtpräsentation aufnehmen</vt:lpstr>
      <vt:lpstr>Tonspur für Gesamtpräsentation aufnehmen</vt:lpstr>
      <vt:lpstr>Bildschirmpräsentation mit Audio speichern</vt:lpstr>
      <vt:lpstr>Kontakt &amp; Lizenz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vertonen</dc:title>
  <dc:creator>Celestine Kleinesper</dc:creator>
  <cp:lastModifiedBy>Celestine Kleinesper</cp:lastModifiedBy>
  <cp:revision>1</cp:revision>
  <dcterms:created xsi:type="dcterms:W3CDTF">2020-12-12T13:56:03Z</dcterms:created>
  <dcterms:modified xsi:type="dcterms:W3CDTF">2020-12-12T14:00:21Z</dcterms:modified>
</cp:coreProperties>
</file>